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0"/>
    <p:sldId id="257" r:id="rId21"/>
    <p:sldId id="258" r:id="rId22"/>
    <p:sldId id="259" r:id="rId23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HK Grotesk" charset="1" panose="00000500000000000000"/>
      <p:regular r:id="rId10"/>
    </p:embeddedFont>
    <p:embeddedFont>
      <p:font typeface="HK Grotesk Bold" charset="1" panose="00000800000000000000"/>
      <p:regular r:id="rId11"/>
    </p:embeddedFont>
    <p:embeddedFont>
      <p:font typeface="HK Grotesk Italics" charset="1" panose="00000500000000000000"/>
      <p:regular r:id="rId12"/>
    </p:embeddedFont>
    <p:embeddedFont>
      <p:font typeface="HK Grotesk Bold Italics" charset="1" panose="00000800000000000000"/>
      <p:regular r:id="rId13"/>
    </p:embeddedFont>
    <p:embeddedFont>
      <p:font typeface="HK Grotesk Light" charset="1" panose="00000400000000000000"/>
      <p:regular r:id="rId14"/>
    </p:embeddedFont>
    <p:embeddedFont>
      <p:font typeface="HK Grotesk Light Italics" charset="1" panose="00000400000000000000"/>
      <p:regular r:id="rId15"/>
    </p:embeddedFont>
    <p:embeddedFont>
      <p:font typeface="HK Grotesk Medium" charset="1" panose="00000600000000000000"/>
      <p:regular r:id="rId16"/>
    </p:embeddedFont>
    <p:embeddedFont>
      <p:font typeface="HK Grotesk Medium Italics" charset="1" panose="00000600000000000000"/>
      <p:regular r:id="rId17"/>
    </p:embeddedFont>
    <p:embeddedFont>
      <p:font typeface="HK Grotesk Semi-Bold" charset="1" panose="00000700000000000000"/>
      <p:regular r:id="rId18"/>
    </p:embeddedFont>
    <p:embeddedFont>
      <p:font typeface="HK Grotesk Semi-Bold Italics" charset="1" panose="000007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slides/slide1.xml" Type="http://schemas.openxmlformats.org/officeDocument/2006/relationships/slide"/><Relationship Id="rId21" Target="slides/slide2.xml" Type="http://schemas.openxmlformats.org/officeDocument/2006/relationships/slide"/><Relationship Id="rId22" Target="slides/slide3.xml" Type="http://schemas.openxmlformats.org/officeDocument/2006/relationships/slide"/><Relationship Id="rId23" Target="slides/slide4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331516"/>
          </a:xfrm>
          <a:custGeom>
            <a:avLst/>
            <a:gdLst/>
            <a:ahLst/>
            <a:cxnLst/>
            <a:rect r="r" b="b" t="t" l="l"/>
            <a:pathLst>
              <a:path h="10331516" w="18288000">
                <a:moveTo>
                  <a:pt x="0" y="0"/>
                </a:moveTo>
                <a:lnTo>
                  <a:pt x="18288000" y="0"/>
                </a:lnTo>
                <a:lnTo>
                  <a:pt x="18288000" y="10331516"/>
                </a:lnTo>
                <a:lnTo>
                  <a:pt x="0" y="103315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956" r="0" b="-8956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8288000" cy="10331516"/>
          </a:xfrm>
          <a:prstGeom prst="rect">
            <a:avLst/>
          </a:prstGeom>
          <a:solidFill>
            <a:srgbClr val="000000">
              <a:alpha val="65882"/>
            </a:srgbClr>
          </a:solidFill>
          <a:ln cap="sq">
            <a:noFill/>
            <a:prstDash val="solid"/>
            <a:miter/>
          </a:ln>
        </p:spPr>
      </p:sp>
      <p:sp>
        <p:nvSpPr>
          <p:cNvPr name="AutoShape 4" id="4"/>
          <p:cNvSpPr/>
          <p:nvPr/>
        </p:nvSpPr>
        <p:spPr>
          <a:xfrm rot="0">
            <a:off x="1546622" y="1028700"/>
            <a:ext cx="15194756" cy="8229600"/>
          </a:xfrm>
          <a:prstGeom prst="rect">
            <a:avLst/>
          </a:prstGeom>
          <a:solidFill>
            <a:srgbClr val="000000">
              <a:alpha val="42745"/>
            </a:srgbClr>
          </a:solidFill>
        </p:spPr>
      </p:sp>
      <p:grpSp>
        <p:nvGrpSpPr>
          <p:cNvPr name="Group 5" id="5"/>
          <p:cNvGrpSpPr/>
          <p:nvPr/>
        </p:nvGrpSpPr>
        <p:grpSpPr>
          <a:xfrm rot="0">
            <a:off x="2781034" y="4083950"/>
            <a:ext cx="12725931" cy="2603487"/>
            <a:chOff x="0" y="0"/>
            <a:chExt cx="16967908" cy="3471316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2860023"/>
              <a:ext cx="16967908" cy="5998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14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219075"/>
              <a:ext cx="16967908" cy="2219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000"/>
                </a:lnSpc>
              </a:pPr>
              <a:r>
                <a:rPr lang="en-US" sz="12000">
                  <a:solidFill>
                    <a:srgbClr val="FFFFFF"/>
                  </a:solidFill>
                  <a:latin typeface="HK Grotesk Bold"/>
                </a:rPr>
                <a:t>FOREX BASICO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575783" y="8029004"/>
            <a:ext cx="25439566" cy="4515991"/>
          </a:xfrm>
          <a:custGeom>
            <a:avLst/>
            <a:gdLst/>
            <a:ahLst/>
            <a:cxnLst/>
            <a:rect r="r" b="b" t="t" l="l"/>
            <a:pathLst>
              <a:path h="4515991" w="25439566">
                <a:moveTo>
                  <a:pt x="0" y="0"/>
                </a:moveTo>
                <a:lnTo>
                  <a:pt x="25439566" y="0"/>
                </a:lnTo>
                <a:lnTo>
                  <a:pt x="25439566" y="4515992"/>
                </a:lnTo>
                <a:lnTo>
                  <a:pt x="0" y="4515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28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1803688" y="4344014"/>
            <a:ext cx="16230600" cy="0"/>
          </a:xfrm>
          <a:prstGeom prst="line">
            <a:avLst/>
          </a:prstGeom>
          <a:ln cap="flat" w="9525">
            <a:solidFill>
              <a:srgbClr val="BDC2C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3978593" y="0"/>
            <a:ext cx="4653357" cy="4653357"/>
          </a:xfrm>
          <a:custGeom>
            <a:avLst/>
            <a:gdLst/>
            <a:ahLst/>
            <a:cxnLst/>
            <a:rect r="r" b="b" t="t" l="l"/>
            <a:pathLst>
              <a:path h="4653357" w="4653357">
                <a:moveTo>
                  <a:pt x="0" y="0"/>
                </a:moveTo>
                <a:lnTo>
                  <a:pt x="4653357" y="0"/>
                </a:lnTo>
                <a:lnTo>
                  <a:pt x="4653357" y="4653357"/>
                </a:lnTo>
                <a:lnTo>
                  <a:pt x="0" y="46533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1028700"/>
            <a:ext cx="8890288" cy="1618139"/>
            <a:chOff x="0" y="0"/>
            <a:chExt cx="11853717" cy="2157518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9525"/>
              <a:ext cx="11853717" cy="1470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640"/>
                </a:lnSpc>
                <a:spcBef>
                  <a:spcPct val="0"/>
                </a:spcBef>
              </a:pPr>
              <a:r>
                <a:rPr lang="en-US" sz="7200">
                  <a:solidFill>
                    <a:srgbClr val="009490"/>
                  </a:solidFill>
                  <a:latin typeface="HK Grotesk Bold"/>
                </a:rPr>
                <a:t>MODULOS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557232"/>
              <a:ext cx="11853717" cy="5793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542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933248" y="4282101"/>
            <a:ext cx="6161153" cy="1671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HK Grotesk Medium"/>
              </a:rPr>
              <a:t>Introducción a los Mercados Financieros</a:t>
            </a:r>
          </a:p>
          <a:p>
            <a:pPr>
              <a:lnSpc>
                <a:spcPts val="447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048548" y="4282101"/>
            <a:ext cx="5723398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HK Grotesk"/>
              </a:rPr>
              <a:t>Analisis Fundamental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33248" y="5444904"/>
            <a:ext cx="5723398" cy="1109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HK Grotesk"/>
              </a:rPr>
              <a:t>Mercado de Divisas</a:t>
            </a:r>
          </a:p>
          <a:p>
            <a:pPr>
              <a:lnSpc>
                <a:spcPts val="448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0048548" y="5226379"/>
            <a:ext cx="5723398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HK Grotesk"/>
              </a:rPr>
              <a:t>Análisis Técnico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33248" y="6248417"/>
            <a:ext cx="5723398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HK Grotesk Medium"/>
              </a:rPr>
              <a:t>Introducción al Mercado Forex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048548" y="6248417"/>
            <a:ext cx="5723398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HK Grotesk"/>
              </a:rPr>
              <a:t>Estrategias de Trading en Forex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4282101"/>
            <a:ext cx="774988" cy="54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9490"/>
                </a:solidFill>
                <a:latin typeface="HK Grotesk Semi-Bold"/>
              </a:rPr>
              <a:t>01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144000" y="4282101"/>
            <a:ext cx="774988" cy="54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9490"/>
                </a:solidFill>
                <a:latin typeface="HK Grotesk Semi-Bold"/>
              </a:rPr>
              <a:t>04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5444904"/>
            <a:ext cx="774988" cy="54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9490"/>
                </a:solidFill>
                <a:latin typeface="HK Grotesk Semi-Bold"/>
              </a:rPr>
              <a:t>02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44000" y="5226379"/>
            <a:ext cx="774988" cy="54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9490"/>
                </a:solidFill>
                <a:latin typeface="HK Grotesk Semi-Bold"/>
              </a:rPr>
              <a:t>05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6248417"/>
            <a:ext cx="774988" cy="54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9490"/>
                </a:solidFill>
                <a:latin typeface="HK Grotesk Semi-Bold"/>
              </a:rPr>
              <a:t>03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144000" y="6248417"/>
            <a:ext cx="774988" cy="54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9490"/>
                </a:solidFill>
                <a:latin typeface="HK Grotesk Semi-Bold"/>
              </a:rPr>
              <a:t>06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575783" y="8029004"/>
            <a:ext cx="25439566" cy="4515991"/>
          </a:xfrm>
          <a:custGeom>
            <a:avLst/>
            <a:gdLst/>
            <a:ahLst/>
            <a:cxnLst/>
            <a:rect r="r" b="b" t="t" l="l"/>
            <a:pathLst>
              <a:path h="4515991" w="25439566">
                <a:moveTo>
                  <a:pt x="0" y="0"/>
                </a:moveTo>
                <a:lnTo>
                  <a:pt x="25439566" y="0"/>
                </a:lnTo>
                <a:lnTo>
                  <a:pt x="25439566" y="4515992"/>
                </a:lnTo>
                <a:lnTo>
                  <a:pt x="0" y="4515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28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1803688" y="4344014"/>
            <a:ext cx="16230600" cy="0"/>
          </a:xfrm>
          <a:prstGeom prst="line">
            <a:avLst/>
          </a:prstGeom>
          <a:ln cap="flat" w="9525">
            <a:solidFill>
              <a:srgbClr val="BDC2C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3747824" y="0"/>
            <a:ext cx="4653357" cy="4653357"/>
          </a:xfrm>
          <a:custGeom>
            <a:avLst/>
            <a:gdLst/>
            <a:ahLst/>
            <a:cxnLst/>
            <a:rect r="r" b="b" t="t" l="l"/>
            <a:pathLst>
              <a:path h="4653357" w="4653357">
                <a:moveTo>
                  <a:pt x="0" y="0"/>
                </a:moveTo>
                <a:lnTo>
                  <a:pt x="4653357" y="0"/>
                </a:lnTo>
                <a:lnTo>
                  <a:pt x="4653357" y="4653357"/>
                </a:lnTo>
                <a:lnTo>
                  <a:pt x="0" y="46533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1028700"/>
            <a:ext cx="8890288" cy="1618139"/>
            <a:chOff x="0" y="0"/>
            <a:chExt cx="11853717" cy="2157518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9525"/>
              <a:ext cx="11853717" cy="1470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640"/>
                </a:lnSpc>
                <a:spcBef>
                  <a:spcPct val="0"/>
                </a:spcBef>
              </a:pPr>
              <a:r>
                <a:rPr lang="en-US" sz="7200">
                  <a:solidFill>
                    <a:srgbClr val="009490"/>
                  </a:solidFill>
                  <a:latin typeface="HK Grotesk Bold"/>
                </a:rPr>
                <a:t>MODULOS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557232"/>
              <a:ext cx="11853717" cy="5793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542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933868" y="4468924"/>
            <a:ext cx="5723398" cy="1671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HK Grotesk Medium"/>
              </a:rPr>
              <a:t>Uso de Plataformas de Trading</a:t>
            </a:r>
          </a:p>
          <a:p>
            <a:pPr>
              <a:lnSpc>
                <a:spcPts val="4479"/>
              </a:lnSpc>
            </a:pPr>
          </a:p>
          <a:p>
            <a:pPr>
              <a:lnSpc>
                <a:spcPts val="447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1223699" y="4522449"/>
            <a:ext cx="6598908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HK Grotesk Medium"/>
              </a:rPr>
              <a:t>Psicologia del Trading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5531" y="4522449"/>
            <a:ext cx="774988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9490"/>
                </a:solidFill>
                <a:latin typeface="HK Grotesk Semi-Bold"/>
              </a:rPr>
              <a:t>07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314741" y="4522449"/>
            <a:ext cx="774988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9490"/>
                </a:solidFill>
                <a:latin typeface="HK Grotesk Semi-Bold"/>
              </a:rPr>
              <a:t>08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42463" y="8615680"/>
            <a:ext cx="11203073" cy="1671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HK Grotesk"/>
              </a:rPr>
              <a:t>Este temario proporciona una estructura sólida para abordar los conceptos fundamentales de la Economía, desde los principios básicos hasta temas más avanzados y actuales.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5318488"/>
            <a:ext cx="774988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9490"/>
                </a:solidFill>
                <a:latin typeface="HK Grotesk Semi-Bold"/>
              </a:rPr>
              <a:t>09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33868" y="5318488"/>
            <a:ext cx="6254957" cy="1109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HK Grotesk"/>
              </a:rPr>
              <a:t>Estrategias Avanzadas y Derivados en Forex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223699" y="5359128"/>
            <a:ext cx="6254957" cy="547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HK Grotesk"/>
              </a:rPr>
              <a:t>Desarrollo de un Plan de Trading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314741" y="5359128"/>
            <a:ext cx="774988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9490"/>
                </a:solidFill>
                <a:latin typeface="HK Grotesk Semi-Bold"/>
              </a:rPr>
              <a:t>10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33868" y="6776197"/>
            <a:ext cx="6254957" cy="1109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HK Grotesk"/>
              </a:rPr>
              <a:t>Práctica y Simulación</a:t>
            </a:r>
          </a:p>
          <a:p>
            <a:pPr>
              <a:lnSpc>
                <a:spcPts val="4479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6776197"/>
            <a:ext cx="774988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9490"/>
                </a:solidFill>
                <a:latin typeface="HK Grotesk Semi-Bold"/>
              </a:rPr>
              <a:t>11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314741" y="6735556"/>
            <a:ext cx="774988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9490"/>
                </a:solidFill>
                <a:latin typeface="HK Grotesk Semi-Bold"/>
              </a:rPr>
              <a:t>12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223079" y="6735556"/>
            <a:ext cx="6254957" cy="1109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HK Grotesk"/>
              </a:rPr>
              <a:t>Aspectos Legales y Éticos</a:t>
            </a:r>
          </a:p>
          <a:p>
            <a:pPr>
              <a:lnSpc>
                <a:spcPts val="447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331516"/>
          </a:xfrm>
          <a:custGeom>
            <a:avLst/>
            <a:gdLst/>
            <a:ahLst/>
            <a:cxnLst/>
            <a:rect r="r" b="b" t="t" l="l"/>
            <a:pathLst>
              <a:path h="10331516" w="18288000">
                <a:moveTo>
                  <a:pt x="0" y="0"/>
                </a:moveTo>
                <a:lnTo>
                  <a:pt x="18288000" y="0"/>
                </a:lnTo>
                <a:lnTo>
                  <a:pt x="18288000" y="10331516"/>
                </a:lnTo>
                <a:lnTo>
                  <a:pt x="0" y="103315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956" r="0" b="-8956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8288000" cy="10331516"/>
          </a:xfrm>
          <a:prstGeom prst="rect">
            <a:avLst/>
          </a:prstGeom>
          <a:solidFill>
            <a:srgbClr val="000000">
              <a:alpha val="65882"/>
            </a:srgbClr>
          </a:solidFill>
          <a:ln cap="sq">
            <a:noFill/>
            <a:prstDash val="solid"/>
            <a:miter/>
          </a:ln>
        </p:spPr>
      </p:sp>
      <p:sp>
        <p:nvSpPr>
          <p:cNvPr name="AutoShape 4" id="4"/>
          <p:cNvSpPr/>
          <p:nvPr/>
        </p:nvSpPr>
        <p:spPr>
          <a:xfrm rot="0">
            <a:off x="1546622" y="1028700"/>
            <a:ext cx="15194756" cy="8229600"/>
          </a:xfrm>
          <a:prstGeom prst="rect">
            <a:avLst/>
          </a:prstGeom>
          <a:solidFill>
            <a:srgbClr val="000000">
              <a:alpha val="42745"/>
            </a:srgbClr>
          </a:solidFill>
        </p:spPr>
      </p:sp>
      <p:grpSp>
        <p:nvGrpSpPr>
          <p:cNvPr name="Group 5" id="5"/>
          <p:cNvGrpSpPr/>
          <p:nvPr/>
        </p:nvGrpSpPr>
        <p:grpSpPr>
          <a:xfrm rot="0">
            <a:off x="2781034" y="4083950"/>
            <a:ext cx="12725931" cy="2603487"/>
            <a:chOff x="0" y="0"/>
            <a:chExt cx="16967908" cy="3471316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2860023"/>
              <a:ext cx="16967908" cy="5998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14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219075"/>
              <a:ext cx="16967908" cy="2219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000"/>
                </a:lnSpc>
              </a:pPr>
              <a:r>
                <a:rPr lang="en-US" sz="12000">
                  <a:solidFill>
                    <a:srgbClr val="FFFFFF"/>
                  </a:solidFill>
                  <a:latin typeface="HK Grotesk Bold"/>
                </a:rPr>
                <a:t>FOREX BASICO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DAF69DdejwQ</dc:identifier>
  <dcterms:modified xsi:type="dcterms:W3CDTF">2011-08-01T06:04:30Z</dcterms:modified>
  <cp:revision>1</cp:revision>
  <dc:title>PROGRAMA DE ESTUDIO FOREX BASICO</dc:title>
</cp:coreProperties>
</file>